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4"/>
    <p:sldMasterId id="2147483669" r:id="rId5"/>
  </p:sldMasterIdLst>
  <p:notesMasterIdLst>
    <p:notesMasterId r:id="rId26"/>
  </p:notesMasterIdLst>
  <p:sldIdLst>
    <p:sldId id="256" r:id="rId6"/>
    <p:sldId id="257" r:id="rId7"/>
    <p:sldId id="280" r:id="rId8"/>
    <p:sldId id="258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9" r:id="rId23"/>
    <p:sldId id="275" r:id="rId24"/>
    <p:sldId id="276" r:id="rId25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A2AAF4-CE49-499D-BE40-27BB78D38504}" v="4" dt="2022-10-09T12:16:54.199"/>
  </p1510:revLst>
</p1510:revInfo>
</file>

<file path=ppt/tableStyles.xml><?xml version="1.0" encoding="utf-8"?>
<a:tblStyleLst xmlns:a="http://schemas.openxmlformats.org/drawingml/2006/main" def="{FE893A16-732E-49AD-895F-2539085157AC}">
  <a:tblStyle styleId="{FE893A16-732E-49AD-895F-2539085157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32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2.fntdata"/><Relationship Id="rId36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microsoft.com/office/2016/11/relationships/changesInfo" Target="changesInfos/changesInfo1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KER Mark [Southern River College]" userId="528937f1-e0e3-4bb2-8fd0-7e06c1154cbb" providerId="ADAL" clId="{EAA2AAF4-CE49-499D-BE40-27BB78D38504}"/>
    <pc:docChg chg="custSel modSld">
      <pc:chgData name="BAKER Mark [Southern River College]" userId="528937f1-e0e3-4bb2-8fd0-7e06c1154cbb" providerId="ADAL" clId="{EAA2AAF4-CE49-499D-BE40-27BB78D38504}" dt="2022-10-09T12:16:54.199" v="7" actId="313"/>
      <pc:docMkLst>
        <pc:docMk/>
      </pc:docMkLst>
      <pc:sldChg chg="modSp">
        <pc:chgData name="BAKER Mark [Southern River College]" userId="528937f1-e0e3-4bb2-8fd0-7e06c1154cbb" providerId="ADAL" clId="{EAA2AAF4-CE49-499D-BE40-27BB78D38504}" dt="2022-10-09T12:16:54.199" v="7" actId="313"/>
        <pc:sldMkLst>
          <pc:docMk/>
          <pc:sldMk cId="0" sldId="271"/>
        </pc:sldMkLst>
        <pc:spChg chg="mod">
          <ac:chgData name="BAKER Mark [Southern River College]" userId="528937f1-e0e3-4bb2-8fd0-7e06c1154cbb" providerId="ADAL" clId="{EAA2AAF4-CE49-499D-BE40-27BB78D38504}" dt="2022-10-09T12:16:54.199" v="7" actId="313"/>
          <ac:spMkLst>
            <pc:docMk/>
            <pc:sldMk cId="0" sldId="271"/>
            <ac:spMk id="268" creationId="{00000000-0000-0000-0000-000000000000}"/>
          </ac:spMkLst>
        </pc:spChg>
      </pc:sldChg>
      <pc:sldChg chg="modSp mod">
        <pc:chgData name="BAKER Mark [Southern River College]" userId="528937f1-e0e3-4bb2-8fd0-7e06c1154cbb" providerId="ADAL" clId="{EAA2AAF4-CE49-499D-BE40-27BB78D38504}" dt="2022-10-09T12:16:50.383" v="3" actId="313"/>
        <pc:sldMkLst>
          <pc:docMk/>
          <pc:sldMk cId="0" sldId="272"/>
        </pc:sldMkLst>
        <pc:spChg chg="mod">
          <ac:chgData name="BAKER Mark [Southern River College]" userId="528937f1-e0e3-4bb2-8fd0-7e06c1154cbb" providerId="ADAL" clId="{EAA2AAF4-CE49-499D-BE40-27BB78D38504}" dt="2022-10-09T12:16:50.383" v="3" actId="313"/>
          <ac:spMkLst>
            <pc:docMk/>
            <pc:sldMk cId="0" sldId="272"/>
            <ac:spMk id="28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gif>
</file>

<file path=ppt/media/image30.jpe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Insert cover image and use transparency settings to fade image.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e5c105ce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e5c105ce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e5c105cef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e5c105cef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1227f32c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1227f32c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1227f32c8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1227f32c8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1227f32c8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1227f32c8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1227f32c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1227f32c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e5c105ce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e5c105ce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e5c105cef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e5c105cef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e5c105cef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e5c105cef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1103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e5c105cef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e5c105cef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Please include tasks/questions here rather than just referring to a worksheet. This will save on photocopying and facilitate sharing with other schools.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Try and build tasks/questions which escalate through Bloom’s Taxonomy. This will help with differentiation.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3f8bd1c1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3f8bd1c1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13f5f8c8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13f5f8c8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Learning Objectives contain </a:t>
            </a:r>
            <a:r>
              <a:rPr lang="en-GB" b="1">
                <a:solidFill>
                  <a:schemeClr val="dk1"/>
                </a:solidFill>
              </a:rPr>
              <a:t>concepts </a:t>
            </a:r>
            <a:r>
              <a:rPr lang="en-GB">
                <a:solidFill>
                  <a:schemeClr val="dk1"/>
                </a:solidFill>
              </a:rPr>
              <a:t>(nouns, big ideas), </a:t>
            </a:r>
            <a:r>
              <a:rPr lang="en-GB" b="1">
                <a:solidFill>
                  <a:schemeClr val="dk1"/>
                </a:solidFill>
              </a:rPr>
              <a:t>skills </a:t>
            </a:r>
            <a:r>
              <a:rPr lang="en-GB">
                <a:solidFill>
                  <a:schemeClr val="dk1"/>
                </a:solidFill>
              </a:rPr>
              <a:t>(verbs, measurable behaviours) and sometimes </a:t>
            </a:r>
            <a:r>
              <a:rPr lang="en-GB" b="1">
                <a:solidFill>
                  <a:schemeClr val="dk1"/>
                </a:solidFill>
              </a:rPr>
              <a:t>context </a:t>
            </a:r>
            <a:r>
              <a:rPr lang="en-GB">
                <a:solidFill>
                  <a:schemeClr val="dk1"/>
                </a:solidFill>
              </a:rPr>
              <a:t>(restricting or targeting conditions).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●Example: Students will be able to </a:t>
            </a:r>
            <a:r>
              <a:rPr lang="en-GB" b="1">
                <a:solidFill>
                  <a:schemeClr val="dk1"/>
                </a:solidFill>
              </a:rPr>
              <a:t>describe</a:t>
            </a:r>
            <a:r>
              <a:rPr lang="en-GB">
                <a:solidFill>
                  <a:schemeClr val="dk1"/>
                </a:solidFill>
              </a:rPr>
              <a:t> the concept of </a:t>
            </a:r>
            <a:r>
              <a:rPr lang="en-GB" b="1">
                <a:solidFill>
                  <a:schemeClr val="dk1"/>
                </a:solidFill>
              </a:rPr>
              <a:t>density </a:t>
            </a:r>
            <a:r>
              <a:rPr lang="en-GB">
                <a:solidFill>
                  <a:schemeClr val="dk1"/>
                </a:solidFill>
              </a:rPr>
              <a:t>and apply it to </a:t>
            </a:r>
            <a:r>
              <a:rPr lang="en-GB" b="1">
                <a:solidFill>
                  <a:schemeClr val="dk1"/>
                </a:solidFill>
              </a:rPr>
              <a:t>floating and sinking.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Examples: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5ea84692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5ea84692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4325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5ea84692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5ea84692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13f5f8c88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13f5f8c88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13f5f8c88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13f5f8c88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13f5f8c88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13f5f8c88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13f5f8c88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13f5f8c88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e5c105ce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e5c105ce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Learning Objectives contain </a:t>
            </a:r>
            <a:r>
              <a:rPr lang="en-GB" b="1">
                <a:solidFill>
                  <a:schemeClr val="dk1"/>
                </a:solidFill>
              </a:rPr>
              <a:t>concepts </a:t>
            </a:r>
            <a:r>
              <a:rPr lang="en-GB">
                <a:solidFill>
                  <a:schemeClr val="dk1"/>
                </a:solidFill>
              </a:rPr>
              <a:t>(nouns, big ideas), </a:t>
            </a:r>
            <a:r>
              <a:rPr lang="en-GB" b="1">
                <a:solidFill>
                  <a:schemeClr val="dk1"/>
                </a:solidFill>
              </a:rPr>
              <a:t>skills </a:t>
            </a:r>
            <a:r>
              <a:rPr lang="en-GB">
                <a:solidFill>
                  <a:schemeClr val="dk1"/>
                </a:solidFill>
              </a:rPr>
              <a:t>(verbs, measurable behaviours) and sometimes </a:t>
            </a:r>
            <a:r>
              <a:rPr lang="en-GB" b="1">
                <a:solidFill>
                  <a:schemeClr val="dk1"/>
                </a:solidFill>
              </a:rPr>
              <a:t>context </a:t>
            </a:r>
            <a:r>
              <a:rPr lang="en-GB">
                <a:solidFill>
                  <a:schemeClr val="dk1"/>
                </a:solidFill>
              </a:rPr>
              <a:t>(restricting or targeting conditions).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●Example: Students will be able to </a:t>
            </a:r>
            <a:r>
              <a:rPr lang="en-GB" b="1">
                <a:solidFill>
                  <a:schemeClr val="dk1"/>
                </a:solidFill>
              </a:rPr>
              <a:t>describe</a:t>
            </a:r>
            <a:r>
              <a:rPr lang="en-GB">
                <a:solidFill>
                  <a:schemeClr val="dk1"/>
                </a:solidFill>
              </a:rPr>
              <a:t> the concept of </a:t>
            </a:r>
            <a:r>
              <a:rPr lang="en-GB" b="1">
                <a:solidFill>
                  <a:schemeClr val="dk1"/>
                </a:solidFill>
              </a:rPr>
              <a:t>density </a:t>
            </a:r>
            <a:r>
              <a:rPr lang="en-GB">
                <a:solidFill>
                  <a:schemeClr val="dk1"/>
                </a:solidFill>
              </a:rPr>
              <a:t>and apply it to </a:t>
            </a:r>
            <a:r>
              <a:rPr lang="en-GB" b="1">
                <a:solidFill>
                  <a:schemeClr val="dk1"/>
                </a:solidFill>
              </a:rPr>
              <a:t>floating and sinking.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●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Success criteria are specific measurable outcomes that if met mean that the student has met the learning objective.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Examples: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compare densities of substances using mass and volume.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•Students will be able to identify whether a solid or liquid will float or sink in a liquid based on their densities.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600"/>
              <a:buFont typeface="Century Gothic"/>
              <a:buNone/>
              <a:defRPr sz="6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entury Gothic"/>
              <a:buNone/>
              <a:defRPr sz="3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69825" y="4467425"/>
            <a:ext cx="1251325" cy="58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/>
        </p:nvSpPr>
        <p:spPr>
          <a:xfrm>
            <a:off x="191000" y="4663075"/>
            <a:ext cx="2571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entury Gothic"/>
                <a:ea typeface="Century Gothic"/>
                <a:cs typeface="Century Gothic"/>
                <a:sym typeface="Century Gothic"/>
              </a:rPr>
              <a:t>Science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>
  <p:cSld name="BLANK_1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Google Shape;65;p12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INDEPENDENT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2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2"/>
          </p:nvPr>
        </p:nvSpPr>
        <p:spPr>
          <a:xfrm>
            <a:off x="552550" y="1937350"/>
            <a:ext cx="6173700" cy="29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600"/>
              <a:buFont typeface="Century Gothic"/>
              <a:buNone/>
              <a:defRPr sz="6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entury Gothic"/>
              <a:buNone/>
              <a:defRPr sz="3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69825" y="4467425"/>
            <a:ext cx="1251325" cy="5892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/>
          <p:nvPr/>
        </p:nvSpPr>
        <p:spPr>
          <a:xfrm>
            <a:off x="191000" y="4663075"/>
            <a:ext cx="2571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entury Gothic"/>
                <a:ea typeface="Century Gothic"/>
                <a:cs typeface="Century Gothic"/>
                <a:sym typeface="Century Gothic"/>
              </a:rPr>
              <a:t>Science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15"/>
          <p:cNvSpPr txBox="1"/>
          <p:nvPr/>
        </p:nvSpPr>
        <p:spPr>
          <a:xfrm rot="-5400000">
            <a:off x="-569675" y="2399550"/>
            <a:ext cx="15891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REVIEW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6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6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ate Prior Knowledge">
  <p:cSld name="BLANK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17"/>
          <p:cNvSpPr txBox="1"/>
          <p:nvPr/>
        </p:nvSpPr>
        <p:spPr>
          <a:xfrm rot="-5400000">
            <a:off x="-1398650" y="2399550"/>
            <a:ext cx="3233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ACTIVATE PRIOR KNOWLEDGE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 Development">
  <p:cSld name="BLANK_1_1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9" name="Google Shape;99;p18"/>
          <p:cNvSpPr txBox="1"/>
          <p:nvPr/>
        </p:nvSpPr>
        <p:spPr>
          <a:xfrm rot="-5400000">
            <a:off x="-1139375" y="2399550"/>
            <a:ext cx="27285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CONCEPT DEVELOPMENT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Development/Guided Practice">
  <p:cSld name="BLANK_1_1_1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9"/>
          <p:cNvSpPr txBox="1"/>
          <p:nvPr/>
        </p:nvSpPr>
        <p:spPr>
          <a:xfrm rot="-5400000">
            <a:off x="-1790900" y="2604200"/>
            <a:ext cx="4017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DEVELOPMENT/GUIDED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p19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2"/>
          </p:nvPr>
        </p:nvSpPr>
        <p:spPr>
          <a:xfrm>
            <a:off x="552550" y="1807725"/>
            <a:ext cx="6173700" cy="31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>
  <p:cSld name="BLANK_1_1_1_1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1" name="Google Shape;111;p20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RELEVANCE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Closure">
  <p:cSld name="BLANK_1_1_1_1_1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7" name="Google Shape;117;p21"/>
          <p:cNvSpPr txBox="1"/>
          <p:nvPr/>
        </p:nvSpPr>
        <p:spPr>
          <a:xfrm rot="-5400000">
            <a:off x="-667850" y="2399550"/>
            <a:ext cx="17718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CLOSURE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8" name="Google Shape;118;p21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>
  <p:cSld name="BLANK_1_1_1_1_1_1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3" name="Google Shape;123;p22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INDEPENDENT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4" name="Google Shape;124;p22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body" idx="2"/>
          </p:nvPr>
        </p:nvSpPr>
        <p:spPr>
          <a:xfrm>
            <a:off x="552550" y="1937350"/>
            <a:ext cx="6173700" cy="29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w">
  <p:cSld name="CUSTOM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352325" y="2399550"/>
            <a:ext cx="1154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 NOW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mpt Boxes">
  <p:cSld name="CUSTOM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/>
        </p:nvSpPr>
        <p:spPr>
          <a:xfrm rot="-5400000">
            <a:off x="-636425" y="2399550"/>
            <a:ext cx="17226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PROMPT BOXES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86550" y="547850"/>
            <a:ext cx="7986000" cy="26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type="blank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" name="Google Shape;24;p5"/>
          <p:cNvSpPr txBox="1"/>
          <p:nvPr/>
        </p:nvSpPr>
        <p:spPr>
          <a:xfrm rot="-5400000">
            <a:off x="-569675" y="2399550"/>
            <a:ext cx="15891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REVIEW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6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9;p6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ate Prior Knowledge">
  <p:cSld name="BLANK_1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5" name="Google Shape;35;p7"/>
          <p:cNvSpPr txBox="1"/>
          <p:nvPr/>
        </p:nvSpPr>
        <p:spPr>
          <a:xfrm rot="-5400000">
            <a:off x="-1398650" y="2399550"/>
            <a:ext cx="3233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ACTIVATE PRIOR KNOWLEDGE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" name="Google Shape;36;p7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 Development">
  <p:cSld name="BLANK_1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8"/>
          <p:cNvSpPr txBox="1"/>
          <p:nvPr/>
        </p:nvSpPr>
        <p:spPr>
          <a:xfrm rot="-5400000">
            <a:off x="-1139375" y="2399550"/>
            <a:ext cx="27285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CONCEPT DEVELOPMENT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" name="Google Shape;42;p8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Development/Guided Practice">
  <p:cSld name="BLANK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9"/>
          <p:cNvSpPr txBox="1"/>
          <p:nvPr/>
        </p:nvSpPr>
        <p:spPr>
          <a:xfrm rot="-5400000">
            <a:off x="-1790900" y="2604200"/>
            <a:ext cx="4017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DEVELOPMENT/GUIDED PRACTICE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8;p9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552550" y="1807725"/>
            <a:ext cx="6173700" cy="31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>
  <p:cSld name="BLANK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10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RELEVANCE</a:t>
            </a:r>
            <a:endParaRPr sz="160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" name="Google Shape;54;p1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None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gif"/><Relationship Id="rId3" Type="http://schemas.openxmlformats.org/officeDocument/2006/relationships/image" Target="../media/image2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png"/><Relationship Id="rId5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9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gif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gif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 amt="19000"/>
          </a:blip>
          <a:srcRect t="6792" b="6792"/>
          <a:stretch/>
        </p:blipFill>
        <p:spPr>
          <a:xfrm>
            <a:off x="0" y="0"/>
            <a:ext cx="9143994" cy="514350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2" name="Google Shape;132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FORCES</a:t>
            </a:r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will describe the effect of forces on familiar objects.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You have probably heard the word </a:t>
            </a:r>
            <a:r>
              <a:rPr lang="en-GB" b="1" dirty="0"/>
              <a:t>force</a:t>
            </a:r>
            <a:r>
              <a:rPr lang="en-GB" dirty="0"/>
              <a:t> before.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How have you heard this word used?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3600" dirty="0"/>
              <a:t>In Science the word </a:t>
            </a:r>
            <a:r>
              <a:rPr lang="en-GB" sz="3600" b="1" dirty="0"/>
              <a:t>force</a:t>
            </a:r>
            <a:r>
              <a:rPr lang="en-GB" sz="3600" dirty="0"/>
              <a:t> means a push, pull or twist on an object.</a:t>
            </a:r>
            <a:endParaRPr sz="3600"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will describe the effect of forces on familiar objects.</a:t>
            </a:r>
            <a:endParaRPr/>
          </a:p>
        </p:txBody>
      </p:sp>
      <p:graphicFrame>
        <p:nvGraphicFramePr>
          <p:cNvPr id="201" name="Google Shape;201;p33"/>
          <p:cNvGraphicFramePr/>
          <p:nvPr>
            <p:extLst>
              <p:ext uri="{D42A27DB-BD31-4B8C-83A1-F6EECF244321}">
                <p14:modId xmlns:p14="http://schemas.microsoft.com/office/powerpoint/2010/main" val="3448869164"/>
              </p:ext>
            </p:extLst>
          </p:nvPr>
        </p:nvGraphicFramePr>
        <p:xfrm>
          <a:off x="6789238" y="3329815"/>
          <a:ext cx="2134475" cy="103626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100" b="1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What words do we associate with the word force?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9238" y="777425"/>
            <a:ext cx="2112951" cy="211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Free Pencil Clipart Pencil Clip Art Images - Cliparts and Others ... -  ClipArt Best - ClipArt Best | Pencil clipart, Clip art, Art images">
            <a:extLst>
              <a:ext uri="{FF2B5EF4-FFF2-40B4-BE49-F238E27FC236}">
                <a16:creationId xmlns:a16="http://schemas.microsoft.com/office/drawing/2014/main" id="{AB470B14-7B7E-42F6-ABB5-33AE3504C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1624" y="168994"/>
            <a:ext cx="1215999" cy="89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describe the effect of forces on familiar objects.</a:t>
            </a:r>
            <a:endParaRPr/>
          </a:p>
        </p:txBody>
      </p:sp>
      <p:sp>
        <p:nvSpPr>
          <p:cNvPr id="208" name="Google Shape;208;p34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In Science a </a:t>
            </a:r>
            <a:r>
              <a:rPr lang="en-GB" sz="2400" b="1">
                <a:solidFill>
                  <a:schemeClr val="dk1"/>
                </a:solidFill>
              </a:rPr>
              <a:t>force</a:t>
            </a:r>
            <a:r>
              <a:rPr lang="en-GB" sz="2400">
                <a:solidFill>
                  <a:schemeClr val="dk1"/>
                </a:solidFill>
              </a:rPr>
              <a:t> is a push, pull or twist acting on an object.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chemeClr val="dk1"/>
                </a:solidFill>
              </a:rPr>
              <a:t>You cannot see forces, but you can see their effect.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graphicFrame>
        <p:nvGraphicFramePr>
          <p:cNvPr id="209" name="Google Shape;209;p34"/>
          <p:cNvGraphicFramePr/>
          <p:nvPr/>
        </p:nvGraphicFramePr>
        <p:xfrm>
          <a:off x="6797450" y="702175"/>
          <a:ext cx="2142625" cy="120390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What is a force?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Can you see forces?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10" name="Google Shape;2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937" y="3018150"/>
            <a:ext cx="2310625" cy="173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9150" y="3074249"/>
            <a:ext cx="2385725" cy="173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0225" y="3075643"/>
            <a:ext cx="2310626" cy="178968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13" name="Google Shape;213;p34"/>
          <p:cNvGraphicFramePr/>
          <p:nvPr/>
        </p:nvGraphicFramePr>
        <p:xfrm>
          <a:off x="7185600" y="197350"/>
          <a:ext cx="1366300" cy="35049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GESTURE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will describe the effect of forces on familiar objects.</a:t>
            </a:r>
            <a:endParaRPr/>
          </a:p>
        </p:txBody>
      </p:sp>
      <p:sp>
        <p:nvSpPr>
          <p:cNvPr id="219" name="Google Shape;219;p35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Which two images show the force </a:t>
            </a:r>
            <a:r>
              <a:rPr lang="en-GB" b="1"/>
              <a:t>push</a:t>
            </a:r>
            <a:r>
              <a:rPr lang="en-GB"/>
              <a:t>?</a:t>
            </a:r>
            <a:endParaRPr/>
          </a:p>
        </p:txBody>
      </p:sp>
      <p:pic>
        <p:nvPicPr>
          <p:cNvPr id="220" name="Google Shape;2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725" y="1482200"/>
            <a:ext cx="1114425" cy="1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7475" y="1429813"/>
            <a:ext cx="1590675" cy="15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6700" y="1753675"/>
            <a:ext cx="2105025" cy="12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8150" y="3060925"/>
            <a:ext cx="1609725" cy="18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96825" y="3247638"/>
            <a:ext cx="1787475" cy="148394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5"/>
          <p:cNvSpPr txBox="1"/>
          <p:nvPr/>
        </p:nvSpPr>
        <p:spPr>
          <a:xfrm>
            <a:off x="815425" y="278502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35"/>
          <p:cNvSpPr txBox="1"/>
          <p:nvPr/>
        </p:nvSpPr>
        <p:spPr>
          <a:xfrm>
            <a:off x="3277125" y="289977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7" name="Google Shape;227;p35"/>
          <p:cNvSpPr txBox="1"/>
          <p:nvPr/>
        </p:nvSpPr>
        <p:spPr>
          <a:xfrm>
            <a:off x="6277875" y="289977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8" name="Google Shape;228;p35"/>
          <p:cNvSpPr txBox="1"/>
          <p:nvPr/>
        </p:nvSpPr>
        <p:spPr>
          <a:xfrm>
            <a:off x="1399675" y="430667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9" name="Google Shape;229;p35"/>
          <p:cNvSpPr txBox="1"/>
          <p:nvPr/>
        </p:nvSpPr>
        <p:spPr>
          <a:xfrm>
            <a:off x="4572000" y="4403800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will describe the effect of forces on familiar objects.</a:t>
            </a:r>
            <a:endParaRPr/>
          </a:p>
        </p:txBody>
      </p:sp>
      <p:sp>
        <p:nvSpPr>
          <p:cNvPr id="235" name="Google Shape;235;p36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Which three images show the force </a:t>
            </a:r>
            <a:r>
              <a:rPr lang="en-GB" b="1"/>
              <a:t>pull</a:t>
            </a:r>
            <a:r>
              <a:rPr lang="en-GB"/>
              <a:t>?</a:t>
            </a:r>
            <a:endParaRPr/>
          </a:p>
        </p:txBody>
      </p:sp>
      <p:pic>
        <p:nvPicPr>
          <p:cNvPr id="236" name="Google Shape;23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725" y="1482200"/>
            <a:ext cx="1114425" cy="1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1400" y="1042400"/>
            <a:ext cx="1609725" cy="185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6"/>
          <p:cNvSpPr txBox="1"/>
          <p:nvPr/>
        </p:nvSpPr>
        <p:spPr>
          <a:xfrm>
            <a:off x="815425" y="278502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9" name="Google Shape;239;p36"/>
          <p:cNvSpPr txBox="1"/>
          <p:nvPr/>
        </p:nvSpPr>
        <p:spPr>
          <a:xfrm>
            <a:off x="3277125" y="289977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0" name="Google Shape;240;p36"/>
          <p:cNvSpPr txBox="1"/>
          <p:nvPr/>
        </p:nvSpPr>
        <p:spPr>
          <a:xfrm>
            <a:off x="6277875" y="289977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1" name="Google Shape;241;p36"/>
          <p:cNvSpPr txBox="1"/>
          <p:nvPr/>
        </p:nvSpPr>
        <p:spPr>
          <a:xfrm>
            <a:off x="1399675" y="430667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2" name="Google Shape;242;p36"/>
          <p:cNvSpPr txBox="1"/>
          <p:nvPr/>
        </p:nvSpPr>
        <p:spPr>
          <a:xfrm>
            <a:off x="4572000" y="4403800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3" name="Google Shape;243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9763" y="3041725"/>
            <a:ext cx="136207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26275" y="3041725"/>
            <a:ext cx="9525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66975" y="1482200"/>
            <a:ext cx="2105025" cy="126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will describe the effect of forces on familiar objects.</a:t>
            </a:r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Which two images show the force </a:t>
            </a:r>
            <a:r>
              <a:rPr lang="en-GB" b="1"/>
              <a:t>twist</a:t>
            </a:r>
            <a:r>
              <a:rPr lang="en-GB"/>
              <a:t>?</a:t>
            </a:r>
            <a:endParaRPr/>
          </a:p>
        </p:txBody>
      </p:sp>
      <p:sp>
        <p:nvSpPr>
          <p:cNvPr id="252" name="Google Shape;252;p37"/>
          <p:cNvSpPr txBox="1"/>
          <p:nvPr/>
        </p:nvSpPr>
        <p:spPr>
          <a:xfrm>
            <a:off x="815425" y="278502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3" name="Google Shape;253;p37"/>
          <p:cNvSpPr txBox="1"/>
          <p:nvPr/>
        </p:nvSpPr>
        <p:spPr>
          <a:xfrm>
            <a:off x="3277125" y="289977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4" name="Google Shape;254;p37"/>
          <p:cNvSpPr txBox="1"/>
          <p:nvPr/>
        </p:nvSpPr>
        <p:spPr>
          <a:xfrm>
            <a:off x="6277875" y="289977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5" name="Google Shape;255;p37"/>
          <p:cNvSpPr txBox="1"/>
          <p:nvPr/>
        </p:nvSpPr>
        <p:spPr>
          <a:xfrm>
            <a:off x="1399675" y="4306675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6" name="Google Shape;256;p37"/>
          <p:cNvSpPr txBox="1"/>
          <p:nvPr/>
        </p:nvSpPr>
        <p:spPr>
          <a:xfrm>
            <a:off x="4572000" y="4403800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57" name="Google Shape;25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1700" y="1544113"/>
            <a:ext cx="136207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9763" y="3041725"/>
            <a:ext cx="136207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6275" y="3041725"/>
            <a:ext cx="9525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38825" y="963100"/>
            <a:ext cx="1552575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82425" y="1375325"/>
            <a:ext cx="1876425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73188" y="3647563"/>
            <a:ext cx="1584906" cy="13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describe the effect of forces on familiar objects.</a:t>
            </a:r>
            <a:endParaRPr/>
          </a:p>
        </p:txBody>
      </p:sp>
      <p:sp>
        <p:nvSpPr>
          <p:cNvPr id="268" name="Google Shape;268;p38"/>
          <p:cNvSpPr txBox="1">
            <a:spLocks noGrp="1"/>
          </p:cNvSpPr>
          <p:nvPr>
            <p:ph type="body" idx="2"/>
          </p:nvPr>
        </p:nvSpPr>
        <p:spPr>
          <a:xfrm>
            <a:off x="552700" y="868275"/>
            <a:ext cx="6374400" cy="4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dk1"/>
                </a:solidFill>
              </a:rPr>
              <a:t>A </a:t>
            </a:r>
            <a:r>
              <a:rPr lang="en-GB" sz="2400" b="1" dirty="0">
                <a:solidFill>
                  <a:schemeClr val="dk1"/>
                </a:solidFill>
              </a:rPr>
              <a:t>force</a:t>
            </a:r>
            <a:r>
              <a:rPr lang="en-GB" sz="2400" b="1" baseline="-25000" dirty="0">
                <a:solidFill>
                  <a:schemeClr val="dk1"/>
                </a:solidFill>
              </a:rPr>
              <a:t>1 </a:t>
            </a:r>
            <a:r>
              <a:rPr lang="en-GB" sz="2400" dirty="0">
                <a:solidFill>
                  <a:schemeClr val="dk1"/>
                </a:solidFill>
              </a:rPr>
              <a:t>can: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 dirty="0">
                <a:solidFill>
                  <a:schemeClr val="dk1"/>
                </a:solidFill>
              </a:rPr>
              <a:t>Move something (acceleration)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 dirty="0">
                <a:solidFill>
                  <a:schemeClr val="dk1"/>
                </a:solidFill>
              </a:rPr>
              <a:t>Stop something moving (deceleration)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 dirty="0">
                <a:solidFill>
                  <a:schemeClr val="dk1"/>
                </a:solidFill>
              </a:rPr>
              <a:t>Change something’s direction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 dirty="0">
                <a:solidFill>
                  <a:schemeClr val="dk1"/>
                </a:solidFill>
              </a:rPr>
              <a:t>Turn something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 dirty="0">
                <a:solidFill>
                  <a:schemeClr val="dk1"/>
                </a:solidFill>
              </a:rPr>
              <a:t>Change something’s shape </a:t>
            </a:r>
            <a:endParaRPr sz="2400" dirty="0">
              <a:solidFill>
                <a:schemeClr val="dk1"/>
              </a:solidFill>
            </a:endParaRPr>
          </a:p>
        </p:txBody>
      </p:sp>
      <p:graphicFrame>
        <p:nvGraphicFramePr>
          <p:cNvPr id="269" name="Google Shape;269;p38"/>
          <p:cNvGraphicFramePr/>
          <p:nvPr/>
        </p:nvGraphicFramePr>
        <p:xfrm>
          <a:off x="6927100" y="513975"/>
          <a:ext cx="2142625" cy="153918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What are the five things that a force can do?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Which picture below shows a force turning something?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0" name="Google Shape;270;p38"/>
          <p:cNvGraphicFramePr/>
          <p:nvPr/>
        </p:nvGraphicFramePr>
        <p:xfrm>
          <a:off x="6797375" y="4213500"/>
          <a:ext cx="2134475" cy="70098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VOCABULARY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1- a push, pull or twist.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71" name="Google Shape;27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1125" y="3703875"/>
            <a:ext cx="1709034" cy="128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1125" y="3703875"/>
            <a:ext cx="1281775" cy="12817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8"/>
          <p:cNvSpPr txBox="1"/>
          <p:nvPr/>
        </p:nvSpPr>
        <p:spPr>
          <a:xfrm>
            <a:off x="2157775" y="4567800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4" name="Google Shape;274;p38"/>
          <p:cNvSpPr txBox="1"/>
          <p:nvPr/>
        </p:nvSpPr>
        <p:spPr>
          <a:xfrm>
            <a:off x="4179925" y="4053300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5" name="Google Shape;275;p38"/>
          <p:cNvSpPr txBox="1"/>
          <p:nvPr/>
        </p:nvSpPr>
        <p:spPr>
          <a:xfrm>
            <a:off x="6126300" y="4403800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describe the effect of forces on familiar objects.</a:t>
            </a:r>
            <a:endParaRPr/>
          </a:p>
        </p:txBody>
      </p:sp>
      <p:sp>
        <p:nvSpPr>
          <p:cNvPr id="281" name="Google Shape;281;p39"/>
          <p:cNvSpPr txBox="1">
            <a:spLocks noGrp="1"/>
          </p:cNvSpPr>
          <p:nvPr>
            <p:ph type="body" idx="2"/>
          </p:nvPr>
        </p:nvSpPr>
        <p:spPr>
          <a:xfrm>
            <a:off x="552550" y="1682275"/>
            <a:ext cx="6173700" cy="31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 dirty="0">
                <a:solidFill>
                  <a:schemeClr val="dk1"/>
                </a:solidFill>
              </a:rPr>
              <a:t>Move something (acceleration)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 dirty="0">
                <a:solidFill>
                  <a:schemeClr val="dk1"/>
                </a:solidFill>
              </a:rPr>
              <a:t>Stop something moving (deceleration)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 dirty="0">
                <a:solidFill>
                  <a:schemeClr val="dk1"/>
                </a:solidFill>
              </a:rPr>
              <a:t>Change something’s direction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 dirty="0">
                <a:solidFill>
                  <a:schemeClr val="dk1"/>
                </a:solidFill>
              </a:rPr>
              <a:t>Turn something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 dirty="0">
                <a:solidFill>
                  <a:schemeClr val="dk1"/>
                </a:solidFill>
              </a:rPr>
              <a:t>Change something’s shape</a:t>
            </a:r>
            <a:endParaRPr dirty="0"/>
          </a:p>
        </p:txBody>
      </p:sp>
      <p:sp>
        <p:nvSpPr>
          <p:cNvPr id="282" name="Google Shape;282;p39"/>
          <p:cNvSpPr/>
          <p:nvPr/>
        </p:nvSpPr>
        <p:spPr>
          <a:xfrm>
            <a:off x="552550" y="858538"/>
            <a:ext cx="5896800" cy="704700"/>
          </a:xfrm>
          <a:prstGeom prst="rect">
            <a:avLst/>
          </a:pr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AutoNum type="arabicPeriod"/>
            </a:pPr>
            <a:r>
              <a:rPr lang="en-GB" sz="1800">
                <a:latin typeface="Century Gothic"/>
                <a:ea typeface="Century Gothic"/>
                <a:cs typeface="Century Gothic"/>
                <a:sym typeface="Century Gothic"/>
              </a:rPr>
              <a:t>Match the image to one of the five things that forces can do.</a:t>
            </a: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3" name="Google Shape;283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400" y="3524350"/>
            <a:ext cx="1808300" cy="154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21725" y="3512567"/>
            <a:ext cx="1860250" cy="1567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30501" y="3524350"/>
            <a:ext cx="1754787" cy="154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81499" y="3448430"/>
            <a:ext cx="1860250" cy="1544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63449" y="1931626"/>
            <a:ext cx="2504525" cy="126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9"/>
          <p:cNvSpPr txBox="1"/>
          <p:nvPr/>
        </p:nvSpPr>
        <p:spPr>
          <a:xfrm>
            <a:off x="702950" y="3524350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A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9" name="Google Shape;289;p39"/>
          <p:cNvSpPr txBox="1"/>
          <p:nvPr/>
        </p:nvSpPr>
        <p:spPr>
          <a:xfrm>
            <a:off x="2821725" y="3524350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B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0" name="Google Shape;290;p39"/>
          <p:cNvSpPr txBox="1"/>
          <p:nvPr/>
        </p:nvSpPr>
        <p:spPr>
          <a:xfrm>
            <a:off x="5760500" y="3564300"/>
            <a:ext cx="4266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C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1" name="Google Shape;291;p39"/>
          <p:cNvSpPr txBox="1"/>
          <p:nvPr/>
        </p:nvSpPr>
        <p:spPr>
          <a:xfrm>
            <a:off x="6881500" y="3524350"/>
            <a:ext cx="4266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D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2" name="Google Shape;292;p39"/>
          <p:cNvSpPr txBox="1"/>
          <p:nvPr/>
        </p:nvSpPr>
        <p:spPr>
          <a:xfrm>
            <a:off x="5963450" y="1931625"/>
            <a:ext cx="4266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Century Gothic"/>
                <a:ea typeface="Century Gothic"/>
                <a:cs typeface="Century Gothic"/>
                <a:sym typeface="Century Gothic"/>
              </a:rPr>
              <a:t>E</a:t>
            </a:r>
            <a:endParaRPr sz="18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26" name="Picture 2" descr="Free Pencil Clipart Pencil Clip Art Images - Cliparts and Others ... -  ClipArt Best - ClipArt Best | Pencil clipart, Clip art, Art images">
            <a:extLst>
              <a:ext uri="{FF2B5EF4-FFF2-40B4-BE49-F238E27FC236}">
                <a16:creationId xmlns:a16="http://schemas.microsoft.com/office/drawing/2014/main" id="{4A1136AD-FA24-4E6D-BA3A-D030408E8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1624" y="168994"/>
            <a:ext cx="1215999" cy="89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describe the effect of forces on familiar objects.</a:t>
            </a:r>
            <a:endParaRPr/>
          </a:p>
        </p:txBody>
      </p:sp>
      <p:sp>
        <p:nvSpPr>
          <p:cNvPr id="298" name="Google Shape;298;p40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Forces</a:t>
            </a:r>
            <a:r>
              <a:rPr lang="en-GB" b="1" baseline="-25000" dirty="0">
                <a:solidFill>
                  <a:schemeClr val="dk1"/>
                </a:solidFill>
              </a:rPr>
              <a:t>1 </a:t>
            </a:r>
            <a:r>
              <a:rPr lang="en-GB" dirty="0"/>
              <a:t>act on everything around us all the time.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chemeClr val="dk1"/>
                </a:solidFill>
              </a:rPr>
              <a:t>Forces</a:t>
            </a:r>
            <a:r>
              <a:rPr lang="en-GB" b="1" baseline="-25000" dirty="0">
                <a:solidFill>
                  <a:schemeClr val="dk1"/>
                </a:solidFill>
              </a:rPr>
              <a:t>1</a:t>
            </a:r>
            <a:r>
              <a:rPr lang="en-GB" dirty="0"/>
              <a:t> are present whenever anything is moving. So understanding </a:t>
            </a:r>
            <a:r>
              <a:rPr lang="en-GB" b="1" dirty="0"/>
              <a:t>forces</a:t>
            </a:r>
            <a:r>
              <a:rPr lang="en-GB" b="1" baseline="-25000" dirty="0"/>
              <a:t>1</a:t>
            </a:r>
            <a:r>
              <a:rPr lang="en-GB" dirty="0"/>
              <a:t> is vital to top level sports.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For example Olympic swimmers wear compression suits that allows the water to glide past them, instead of creating drag and slowing them down.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Rear spoilers in racing create a downward force that allows the car to accelerate quickly without the front lifting because of their light weight.</a:t>
            </a:r>
            <a:br>
              <a:rPr lang="en-GB" dirty="0"/>
            </a:br>
            <a:endParaRPr dirty="0"/>
          </a:p>
        </p:txBody>
      </p:sp>
      <p:graphicFrame>
        <p:nvGraphicFramePr>
          <p:cNvPr id="299" name="Google Shape;299;p40"/>
          <p:cNvGraphicFramePr/>
          <p:nvPr>
            <p:extLst>
              <p:ext uri="{D42A27DB-BD31-4B8C-83A1-F6EECF244321}">
                <p14:modId xmlns:p14="http://schemas.microsoft.com/office/powerpoint/2010/main" val="1970599794"/>
              </p:ext>
            </p:extLst>
          </p:nvPr>
        </p:nvGraphicFramePr>
        <p:xfrm>
          <a:off x="6793299" y="358531"/>
          <a:ext cx="2142625" cy="91433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When are forces present?</a:t>
                      </a:r>
                      <a:endParaRPr sz="1100" dirty="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00" name="Google Shape;300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3299" y="1382589"/>
            <a:ext cx="2142624" cy="1189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40" descr="Image result for formula one race car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7374" y="2791207"/>
            <a:ext cx="2134475" cy="142228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02" name="Google Shape;302;p40"/>
          <p:cNvGraphicFramePr/>
          <p:nvPr/>
        </p:nvGraphicFramePr>
        <p:xfrm>
          <a:off x="6797375" y="4282150"/>
          <a:ext cx="2134475" cy="71622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VOCABULARY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1 - </a:t>
                      </a:r>
                      <a:r>
                        <a:rPr lang="en-GB" sz="1200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 push, pull or twist </a:t>
                      </a:r>
                      <a:endParaRPr sz="12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describe the effect of forces on familiar objects.</a:t>
            </a:r>
            <a:endParaRPr/>
          </a:p>
        </p:txBody>
      </p:sp>
      <p:sp>
        <p:nvSpPr>
          <p:cNvPr id="298" name="Google Shape;298;p40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2498994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Describe what is happening in this picture in a couple of sentences.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Is the runner using any forces? Are there any forces acting </a:t>
            </a:r>
            <a:r>
              <a:rPr lang="en-GB" b="1" dirty="0"/>
              <a:t>on </a:t>
            </a:r>
            <a:r>
              <a:rPr lang="en-GB" dirty="0"/>
              <a:t>him?</a:t>
            </a:r>
            <a:br>
              <a:rPr lang="en-GB" dirty="0"/>
            </a:br>
            <a:endParaRPr dirty="0"/>
          </a:p>
        </p:txBody>
      </p:sp>
      <p:pic>
        <p:nvPicPr>
          <p:cNvPr id="2050" name="Picture 2" descr="7 Expert-Backed Ways to (Finally) Become a Morning Runner | MapMyRun">
            <a:extLst>
              <a:ext uri="{FF2B5EF4-FFF2-40B4-BE49-F238E27FC236}">
                <a16:creationId xmlns:a16="http://schemas.microsoft.com/office/drawing/2014/main" id="{4CAF8FA6-EFC4-4BA2-A26D-4C1EB78343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654" y="914164"/>
            <a:ext cx="6314346" cy="3963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ree Pencil Clipart Pencil Clip Art Images - Cliparts and Others ... -  ClipArt Best - ClipArt Best | Pencil clipart, Clip art, Art images">
            <a:extLst>
              <a:ext uri="{FF2B5EF4-FFF2-40B4-BE49-F238E27FC236}">
                <a16:creationId xmlns:a16="http://schemas.microsoft.com/office/drawing/2014/main" id="{44A6CF44-09AD-4055-9760-49CEC48CDF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3337" y="55840"/>
            <a:ext cx="1525163" cy="111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001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2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We will describe the effect of forces on familiar objects.</a:t>
            </a:r>
            <a:endParaRPr/>
          </a:p>
        </p:txBody>
      </p:sp>
      <p:sp>
        <p:nvSpPr>
          <p:cNvPr id="315" name="Google Shape;315;p42"/>
          <p:cNvSpPr txBox="1">
            <a:spLocks noGrp="1"/>
          </p:cNvSpPr>
          <p:nvPr>
            <p:ph type="body" idx="2"/>
          </p:nvPr>
        </p:nvSpPr>
        <p:spPr>
          <a:xfrm>
            <a:off x="552550" y="1937350"/>
            <a:ext cx="6173700" cy="29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What is a force?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What five things can forces do?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Extension: How are the forces of push, pull and twist present in surfing?</a:t>
            </a:r>
            <a:endParaRPr/>
          </a:p>
        </p:txBody>
      </p:sp>
      <p:sp>
        <p:nvSpPr>
          <p:cNvPr id="316" name="Google Shape;316;p42"/>
          <p:cNvSpPr/>
          <p:nvPr/>
        </p:nvSpPr>
        <p:spPr>
          <a:xfrm>
            <a:off x="552550" y="858538"/>
            <a:ext cx="5896800" cy="704700"/>
          </a:xfrm>
          <a:prstGeom prst="rect">
            <a:avLst/>
          </a:pr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sz="1800" dirty="0">
                <a:latin typeface="Century Gothic"/>
                <a:ea typeface="Century Gothic"/>
                <a:cs typeface="Century Gothic"/>
                <a:sym typeface="Century Gothic"/>
              </a:rPr>
              <a:t>Answer the following questions in your book.</a:t>
            </a:r>
            <a:endParaRPr sz="1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8" name="Google Shape;318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6000" y="3055799"/>
            <a:ext cx="2963920" cy="1984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MS900074799[1].wav">
            <a:hlinkClick r:id="" action="ppaction://media"/>
            <a:extLst>
              <a:ext uri="{FF2B5EF4-FFF2-40B4-BE49-F238E27FC236}">
                <a16:creationId xmlns:a16="http://schemas.microsoft.com/office/drawing/2014/main" id="{5183037F-F900-46B6-A9DA-0ED07E6F5498}"/>
              </a:ext>
            </a:extLst>
          </p:cNvPr>
          <p:cNvPicPr>
            <a:picLocks noRot="1"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7534242" y="3779692"/>
            <a:ext cx="244475" cy="24447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9A85F36-2B64-43AE-9FBE-91F59F55DC52}"/>
              </a:ext>
            </a:extLst>
          </p:cNvPr>
          <p:cNvSpPr/>
          <p:nvPr/>
        </p:nvSpPr>
        <p:spPr>
          <a:xfrm>
            <a:off x="6976180" y="2987604"/>
            <a:ext cx="2052228" cy="2052228"/>
          </a:xfrm>
          <a:prstGeom prst="ellipse">
            <a:avLst/>
          </a:prstGeom>
          <a:solidFill>
            <a:srgbClr val="FFFF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506E346-6701-46C2-9F3B-40088FB3376B}"/>
              </a:ext>
            </a:extLst>
          </p:cNvPr>
          <p:cNvSpPr/>
          <p:nvPr/>
        </p:nvSpPr>
        <p:spPr>
          <a:xfrm>
            <a:off x="6976180" y="2987604"/>
            <a:ext cx="2052228" cy="2052228"/>
          </a:xfrm>
          <a:prstGeom prst="ellipse">
            <a:avLst/>
          </a:prstGeom>
          <a:solidFill>
            <a:srgbClr val="3333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931AA5-81D7-4D27-8517-9FC45861D950}"/>
              </a:ext>
            </a:extLst>
          </p:cNvPr>
          <p:cNvSpPr txBox="1"/>
          <p:nvPr/>
        </p:nvSpPr>
        <p:spPr>
          <a:xfrm>
            <a:off x="7517117" y="2649050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00" dirty="0"/>
              <a:t>3 minutes</a:t>
            </a:r>
          </a:p>
        </p:txBody>
      </p:sp>
      <p:pic>
        <p:nvPicPr>
          <p:cNvPr id="2" name="Picture 4" descr="Free Pencil Clipart Pencil Clip Art Images - Cliparts and Others ... -  ClipArt Best - ClipArt Best | Pencil clipart, Clip art, Art images">
            <a:extLst>
              <a:ext uri="{FF2B5EF4-FFF2-40B4-BE49-F238E27FC236}">
                <a16:creationId xmlns:a16="http://schemas.microsoft.com/office/drawing/2014/main" id="{D4FE9BEF-B2E4-42E4-AFBB-19A52AE53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6479" y="174886"/>
            <a:ext cx="1152830" cy="84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80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80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11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586550" y="243050"/>
            <a:ext cx="7986000" cy="18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Do not delete this slide.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This slide is designed so that you can copy the </a:t>
            </a:r>
            <a:r>
              <a:rPr lang="en-GB" b="1"/>
              <a:t>prompt box</a:t>
            </a:r>
            <a:r>
              <a:rPr lang="en-GB"/>
              <a:t> you need and insert it into your slides.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This slide is hidden and will not be included when presenting your lesson.</a:t>
            </a:r>
            <a:endParaRPr/>
          </a:p>
        </p:txBody>
      </p:sp>
      <p:graphicFrame>
        <p:nvGraphicFramePr>
          <p:cNvPr id="139" name="Google Shape;139;p24"/>
          <p:cNvGraphicFramePr/>
          <p:nvPr/>
        </p:nvGraphicFramePr>
        <p:xfrm>
          <a:off x="2040790" y="3654050"/>
          <a:ext cx="2134475" cy="738515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TEACHER CUE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4EA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0" name="Google Shape;140;p24"/>
          <p:cNvGraphicFramePr/>
          <p:nvPr/>
        </p:nvGraphicFramePr>
        <p:xfrm>
          <a:off x="2040800" y="2531575"/>
          <a:ext cx="2134475" cy="70098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VOCABULARY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1 - 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1" name="Google Shape;141;p24"/>
          <p:cNvGraphicFramePr/>
          <p:nvPr/>
        </p:nvGraphicFramePr>
        <p:xfrm>
          <a:off x="515700" y="2531575"/>
          <a:ext cx="1366300" cy="35049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2" name="Google Shape;142;p24"/>
          <p:cNvGraphicFramePr/>
          <p:nvPr/>
        </p:nvGraphicFramePr>
        <p:xfrm>
          <a:off x="515700" y="3177225"/>
          <a:ext cx="1366300" cy="35049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3" name="Google Shape;143;p24"/>
          <p:cNvGraphicFramePr/>
          <p:nvPr/>
        </p:nvGraphicFramePr>
        <p:xfrm>
          <a:off x="4439730" y="3654038"/>
          <a:ext cx="2134475" cy="86862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you already know….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4" name="Google Shape;144;p24"/>
          <p:cNvGraphicFramePr/>
          <p:nvPr/>
        </p:nvGraphicFramePr>
        <p:xfrm>
          <a:off x="6838660" y="2531563"/>
          <a:ext cx="2142625" cy="90428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5" name="Google Shape;145;p24"/>
          <p:cNvGraphicFramePr/>
          <p:nvPr/>
        </p:nvGraphicFramePr>
        <p:xfrm>
          <a:off x="4439720" y="2531575"/>
          <a:ext cx="2134475" cy="70098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HINT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AA8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Students, remember….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AA84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6" name="Google Shape;146;p24"/>
          <p:cNvGraphicFramePr/>
          <p:nvPr/>
        </p:nvGraphicFramePr>
        <p:xfrm>
          <a:off x="6838650" y="3654050"/>
          <a:ext cx="2142625" cy="78384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8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EXTENSION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FA8D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7" name="Google Shape;147;p24"/>
          <p:cNvGraphicFramePr/>
          <p:nvPr/>
        </p:nvGraphicFramePr>
        <p:xfrm>
          <a:off x="515688" y="3822875"/>
          <a:ext cx="1366300" cy="35049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136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GESTURE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will define force.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will summarise the five effects of forces on objects.</a:t>
            </a:r>
            <a:endParaRPr/>
          </a:p>
        </p:txBody>
      </p:sp>
      <p:sp>
        <p:nvSpPr>
          <p:cNvPr id="324" name="Google Shape;324;p43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We will describe the effect of forces on familiar objects.</a:t>
            </a:r>
            <a:endParaRPr sz="3600"/>
          </a:p>
        </p:txBody>
      </p:sp>
      <p:graphicFrame>
        <p:nvGraphicFramePr>
          <p:cNvPr id="325" name="Google Shape;325;p43"/>
          <p:cNvGraphicFramePr/>
          <p:nvPr/>
        </p:nvGraphicFramePr>
        <p:xfrm>
          <a:off x="6793300" y="4154275"/>
          <a:ext cx="2142625" cy="91433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4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FOR UNDERSTANDING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Check Success Criteria.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78174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600" dirty="0"/>
              <a:t>1. Complete this sentence: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600" dirty="0"/>
              <a:t>The study of physics is __________________________________________________________________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AU" sz="3200" dirty="0"/>
              <a:t>2. Draw a picture aid your description of ‘the study of physics’</a:t>
            </a:r>
            <a:endParaRPr sz="3200" dirty="0"/>
          </a:p>
        </p:txBody>
      </p:sp>
      <p:pic>
        <p:nvPicPr>
          <p:cNvPr id="2" name="Picture 2" descr="Free Pencil Clipart Pencil Clip Art Images - Cliparts and Others ... -  ClipArt Best - ClipArt Best | Pencil clipart, Clip art, Art images">
            <a:extLst>
              <a:ext uri="{FF2B5EF4-FFF2-40B4-BE49-F238E27FC236}">
                <a16:creationId xmlns:a16="http://schemas.microsoft.com/office/drawing/2014/main" id="{EDF42191-1FCF-452A-AEED-F723414A1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1624" y="168994"/>
            <a:ext cx="1215999" cy="89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3571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78174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600" dirty="0"/>
              <a:t>How many separation techniques can you remember? List them.</a:t>
            </a:r>
            <a:endParaRPr sz="3600" dirty="0"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5475" y="2143125"/>
            <a:ext cx="7248525" cy="300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Free Pencil Clipart Pencil Clip Art Images - Cliparts and Others ... -  ClipArt Best - ClipArt Best | Pencil clipart, Clip art, Art images">
            <a:extLst>
              <a:ext uri="{FF2B5EF4-FFF2-40B4-BE49-F238E27FC236}">
                <a16:creationId xmlns:a16="http://schemas.microsoft.com/office/drawing/2014/main" id="{EDF42191-1FCF-452A-AEED-F723414A1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1624" y="168994"/>
            <a:ext cx="1215999" cy="89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>
            <a:spLocks noGrp="1"/>
          </p:cNvSpPr>
          <p:nvPr>
            <p:ph type="body" idx="1"/>
          </p:nvPr>
        </p:nvSpPr>
        <p:spPr>
          <a:xfrm>
            <a:off x="499650" y="566200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Repeat the opposite word/phrase.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4800"/>
              <a:t>INDEPENDENT VARIABLE</a:t>
            </a:r>
            <a:endParaRPr sz="480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0B5394"/>
                </a:solidFill>
              </a:rPr>
              <a:t>WHAT IS CHANGED IN THE EXPERIMENT</a:t>
            </a:r>
            <a:endParaRPr sz="4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>
            <a:spLocks noGrp="1"/>
          </p:cNvSpPr>
          <p:nvPr>
            <p:ph type="body" idx="1"/>
          </p:nvPr>
        </p:nvSpPr>
        <p:spPr>
          <a:xfrm>
            <a:off x="499650" y="566200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Repeat the opposite word/phrase.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4800"/>
              <a:t>DEPENDENT VARIABLE</a:t>
            </a:r>
            <a:endParaRPr sz="480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0B5394"/>
                </a:solidFill>
              </a:rPr>
              <a:t>WHAT IS MEASURED AND CHANGES</a:t>
            </a:r>
            <a:endParaRPr sz="4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>
            <a:spLocks noGrp="1"/>
          </p:cNvSpPr>
          <p:nvPr>
            <p:ph type="body" idx="1"/>
          </p:nvPr>
        </p:nvSpPr>
        <p:spPr>
          <a:xfrm>
            <a:off x="499650" y="566200"/>
            <a:ext cx="8457300" cy="40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Repeat the opposite word/phrase.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4800"/>
              <a:t>CONTROLLED VARIABLE</a:t>
            </a:r>
            <a:endParaRPr sz="480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0B5394"/>
                </a:solidFill>
              </a:rPr>
              <a:t>WHAT ARE KEPT THE SAME</a:t>
            </a:r>
            <a:endParaRPr sz="4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 this experiment, a grey car and a white car were parked in the sun. The temperature of each car was measured throughout the day to see which colour would heat up faster.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GB" dirty="0"/>
              <a:t>What is the independent variable?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GB" dirty="0"/>
              <a:t>What is the dependent variable?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GB" dirty="0"/>
              <a:t>List at least two controlled variables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3573" y="810749"/>
            <a:ext cx="2516050" cy="129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2550" y="2744604"/>
            <a:ext cx="2516050" cy="129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Free Pencil Clipart Pencil Clip Art Images - Cliparts and Others ... -  ClipArt Best - ClipArt Best | Pencil clipart, Clip art, Art images">
            <a:extLst>
              <a:ext uri="{FF2B5EF4-FFF2-40B4-BE49-F238E27FC236}">
                <a16:creationId xmlns:a16="http://schemas.microsoft.com/office/drawing/2014/main" id="{BE69D637-550D-4EA2-A05C-40B2EFFBC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1624" y="168994"/>
            <a:ext cx="1215999" cy="89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We will define force.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We will summarise the five effects of forces on objects.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Describe the effect of forces on </a:t>
            </a:r>
            <a:r>
              <a:rPr lang="en-GB"/>
              <a:t>everyday objects </a:t>
            </a:r>
            <a:endParaRPr/>
          </a:p>
        </p:txBody>
      </p:sp>
      <p:sp>
        <p:nvSpPr>
          <p:cNvPr id="191" name="Google Shape;191;p32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We will investigate forces</a:t>
            </a:r>
            <a:endParaRPr sz="3600" dirty="0"/>
          </a:p>
        </p:txBody>
      </p:sp>
      <p:graphicFrame>
        <p:nvGraphicFramePr>
          <p:cNvPr id="192" name="Google Shape;192;p32"/>
          <p:cNvGraphicFramePr/>
          <p:nvPr/>
        </p:nvGraphicFramePr>
        <p:xfrm>
          <a:off x="6693450" y="4023650"/>
          <a:ext cx="2134475" cy="877315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DECLARE THE OBJECTIVE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the learning objective to your partner.</a:t>
                      </a:r>
                      <a:endParaRPr sz="1100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3" name="Google Shape;193;p32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94" name="Google Shape;194;p32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{FE893A16-732E-49AD-895F-2539085157AC}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ASC EDI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8f659357-f805-491c-ad0b-5621b2de6466" xsi:nil="true"/>
    <SharedWithUsers xmlns="d5c732d2-f217-444a-91d8-37c5714ca695">
      <UserInfo>
        <DisplayName/>
        <AccountId xsi:nil="true"/>
        <AccountType/>
      </UserInfo>
    </SharedWithUsers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3E0310-A192-4A47-AF98-A01D42F6DC87}"/>
</file>

<file path=customXml/itemProps2.xml><?xml version="1.0" encoding="utf-8"?>
<ds:datastoreItem xmlns:ds="http://schemas.openxmlformats.org/officeDocument/2006/customXml" ds:itemID="{48F48DA8-6F78-4842-A42B-39B19BBEC749}">
  <ds:schemaRefs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www.w3.org/XML/1998/namespace"/>
    <ds:schemaRef ds:uri="a935dd7b-bafd-4d5f-b802-f485d9a95a9f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4B0BC21-A878-48FF-AEFA-23CB0EC65B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1482</TotalTime>
  <Words>1070</Words>
  <Application>Microsoft Office PowerPoint</Application>
  <PresentationFormat>On-screen Show (16:9)</PresentationFormat>
  <Paragraphs>148</Paragraphs>
  <Slides>20</Slides>
  <Notes>20</Notes>
  <HiddenSlides>1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Century Gothic</vt:lpstr>
      <vt:lpstr>Arial</vt:lpstr>
      <vt:lpstr>ASC EDI Template</vt:lpstr>
      <vt:lpstr>Simple Light</vt:lpstr>
      <vt:lpstr>INTRODUCTION TO FORCES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will investigate forces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will describe the effect of forces on familiar objects.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FORCES</dc:title>
  <cp:lastModifiedBy>BAKER Mark [Southern River College]</cp:lastModifiedBy>
  <cp:revision>8</cp:revision>
  <dcterms:modified xsi:type="dcterms:W3CDTF">2022-10-09T12:16:56Z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xd_ProgID">
    <vt:lpwstr/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bool>false</vt:bool>
  </property>
</Properties>
</file>